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2" r:id="rId4"/>
    <p:sldId id="268" r:id="rId5"/>
    <p:sldId id="264" r:id="rId6"/>
    <p:sldId id="269" r:id="rId7"/>
    <p:sldId id="265" r:id="rId8"/>
    <p:sldId id="279" r:id="rId9"/>
    <p:sldId id="281" r:id="rId10"/>
    <p:sldId id="283" r:id="rId11"/>
    <p:sldId id="285" r:id="rId12"/>
    <p:sldId id="286" r:id="rId13"/>
    <p:sldId id="25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3C0DC-D765-46E2-8046-3E974104A1A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D5B3A-D2A6-4571-8EA1-9D345E6B2B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679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9EFB7-4164-47B4-9A52-5B972F9C49E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1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9EFB7-4164-47B4-9A52-5B972F9C49E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41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9EFB7-4164-47B4-9A52-5B972F9C49E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262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05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1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759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69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89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687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3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60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692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100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006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CBE01F-343A-46C8-918E-A6D897BDA8FD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C06597-6835-4D98-B9EF-8EA3B2E0E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06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43DD7-0AFC-9002-C1F8-1579594C8B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Teaching Russian Society and Culture</a:t>
            </a:r>
            <a:r>
              <a:rPr lang="en-GB" dirty="0"/>
              <a:t>:  A Few Approaches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D61C1-AF17-5C5B-4B85-C7697EE99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993" y="4392890"/>
            <a:ext cx="7162014" cy="883763"/>
          </a:xfrm>
        </p:spPr>
        <p:txBody>
          <a:bodyPr/>
          <a:lstStyle/>
          <a:p>
            <a:r>
              <a:rPr lang="en-GB" b="1" dirty="0" err="1"/>
              <a:t>Dr.</a:t>
            </a:r>
            <a:r>
              <a:rPr lang="en-GB" b="1" dirty="0"/>
              <a:t> Alistair Dickins</a:t>
            </a:r>
            <a:r>
              <a:rPr lang="en-GB" dirty="0"/>
              <a:t> (Cheadle Hulme Sixth Form)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3105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C7BB-C75B-C439-0E85-40266B2C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F9C06-DD8C-421F-15CE-67073560BE5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Society and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853AB-9099-AC03-E0C2-775E105D4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Key Questions</a:t>
            </a:r>
            <a:endParaRPr lang="en-GB" dirty="0"/>
          </a:p>
          <a:p>
            <a:pPr lvl="1"/>
            <a:r>
              <a:rPr lang="en-GB" dirty="0"/>
              <a:t>Who do we mean when we say “Russians” (or “Soviets”)?</a:t>
            </a:r>
          </a:p>
          <a:p>
            <a:pPr lvl="1"/>
            <a:r>
              <a:rPr lang="en-GB" dirty="0"/>
              <a:t>What did it mean to be part of great (revolutionary) events?</a:t>
            </a:r>
          </a:p>
          <a:p>
            <a:pPr lvl="1"/>
            <a:r>
              <a:rPr lang="en-GB" dirty="0"/>
              <a:t>What agency did “ordinary people” have?</a:t>
            </a:r>
          </a:p>
          <a:p>
            <a:pPr lvl="1"/>
            <a:r>
              <a:rPr lang="en-GB" dirty="0"/>
              <a:t>How were changes in Russian and Soviet history reflected in culture?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Resource Foci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“Ordinary People” in 1917 Revolution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Nationalities under Stalin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The Siege of Leningrad, 1941-43</a:t>
            </a:r>
          </a:p>
        </p:txBody>
      </p:sp>
    </p:spTree>
    <p:extLst>
      <p:ext uri="{BB962C8B-B14F-4D97-AF65-F5344CB8AC3E}">
        <p14:creationId xmlns:p14="http://schemas.microsoft.com/office/powerpoint/2010/main" val="1554231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read, peace and land' connected peasants with workers in the Russian  Revolution - Socialist Worker">
            <a:extLst>
              <a:ext uri="{FF2B5EF4-FFF2-40B4-BE49-F238E27FC236}">
                <a16:creationId xmlns:a16="http://schemas.microsoft.com/office/drawing/2014/main" id="{69C0F272-265E-42EA-A98A-734713405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828" y="4800600"/>
            <a:ext cx="2424492" cy="161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6F85DF-1212-40F2-A384-6C251B68360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‘Ordinary People’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E0159-45A5-449B-BE73-D489D8782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3943350" cy="46672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Historians have typically focused on three social groups in the 1917 Revolution.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Workers</a:t>
            </a:r>
          </a:p>
          <a:p>
            <a:pPr lvl="1"/>
            <a:r>
              <a:rPr lang="en-GB" dirty="0"/>
              <a:t>Soldiers</a:t>
            </a:r>
          </a:p>
          <a:p>
            <a:pPr lvl="1"/>
            <a:r>
              <a:rPr lang="en-GB" dirty="0"/>
              <a:t>Peasants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But who are these, exactly?</a:t>
            </a:r>
          </a:p>
        </p:txBody>
      </p:sp>
      <p:pic>
        <p:nvPicPr>
          <p:cNvPr id="1026" name="Picture 2" descr="In a Spin: Kremlin Wrestles With Russia's Revolutionary History - The  Moscow Times">
            <a:extLst>
              <a:ext uri="{FF2B5EF4-FFF2-40B4-BE49-F238E27FC236}">
                <a16:creationId xmlns:a16="http://schemas.microsoft.com/office/drawing/2014/main" id="{6B4E7C52-2673-4B10-B2C6-93DB48FA1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306" y="3429000"/>
            <a:ext cx="2698044" cy="15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rkers' organizations in the Russian Revolution | International Socialist  Review">
            <a:extLst>
              <a:ext uri="{FF2B5EF4-FFF2-40B4-BE49-F238E27FC236}">
                <a16:creationId xmlns:a16="http://schemas.microsoft.com/office/drawing/2014/main" id="{64C252F3-6758-4C69-9231-F3851D6B7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823" y="1914525"/>
            <a:ext cx="2260600" cy="161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72E93A-9CDC-496A-D3FF-608532485118}"/>
              </a:ext>
            </a:extLst>
          </p:cNvPr>
          <p:cNvSpPr/>
          <p:nvPr/>
        </p:nvSpPr>
        <p:spPr>
          <a:xfrm>
            <a:off x="0" y="6416928"/>
            <a:ext cx="4572000" cy="44107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Ordinary People in the 1917 Revolution</a:t>
            </a:r>
          </a:p>
        </p:txBody>
      </p:sp>
    </p:spTree>
    <p:extLst>
      <p:ext uri="{BB962C8B-B14F-4D97-AF65-F5344CB8AC3E}">
        <p14:creationId xmlns:p14="http://schemas.microsoft.com/office/powerpoint/2010/main" val="181883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85DF-1212-40F2-A384-6C251B68360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The Simplest Schema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35A5FD8-9C79-FF2F-24B0-D3E50D474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435878"/>
              </p:ext>
            </p:extLst>
          </p:nvPr>
        </p:nvGraphicFramePr>
        <p:xfrm>
          <a:off x="629447" y="1838795"/>
          <a:ext cx="7894179" cy="15383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1393">
                  <a:extLst>
                    <a:ext uri="{9D8B030D-6E8A-4147-A177-3AD203B41FA5}">
                      <a16:colId xmlns:a16="http://schemas.microsoft.com/office/drawing/2014/main" val="1041789263"/>
                    </a:ext>
                  </a:extLst>
                </a:gridCol>
                <a:gridCol w="2631393">
                  <a:extLst>
                    <a:ext uri="{9D8B030D-6E8A-4147-A177-3AD203B41FA5}">
                      <a16:colId xmlns:a16="http://schemas.microsoft.com/office/drawing/2014/main" val="3459323439"/>
                    </a:ext>
                  </a:extLst>
                </a:gridCol>
                <a:gridCol w="2631393">
                  <a:extLst>
                    <a:ext uri="{9D8B030D-6E8A-4147-A177-3AD203B41FA5}">
                      <a16:colId xmlns:a16="http://schemas.microsoft.com/office/drawing/2014/main" val="2138882625"/>
                    </a:ext>
                  </a:extLst>
                </a:gridCol>
              </a:tblGrid>
              <a:tr h="36327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 dirty="0"/>
                        <a:t>Workers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Soldiers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Peasants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50104"/>
                  </a:ext>
                </a:extLst>
              </a:tr>
              <a:tr h="1172558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Work, wages, and bread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Peace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4646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93F4AD2-A804-06FF-D8ED-C5E22493509D}"/>
              </a:ext>
            </a:extLst>
          </p:cNvPr>
          <p:cNvSpPr txBox="1"/>
          <p:nvPr/>
        </p:nvSpPr>
        <p:spPr>
          <a:xfrm>
            <a:off x="1834115" y="4270744"/>
            <a:ext cx="539602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Except, except, except, except, except...</a:t>
            </a:r>
            <a:endParaRPr lang="en-US" dirty="0"/>
          </a:p>
          <a:p>
            <a:endParaRPr lang="en-US" i="1" dirty="0"/>
          </a:p>
          <a:p>
            <a:r>
              <a:rPr lang="en-US" b="1" dirty="0"/>
              <a:t>Historians today point out that there are at least as many exceptions to this schema as there are "rules" in </a:t>
            </a:r>
            <a:r>
              <a:rPr lang="en-US" b="1" dirty="0" err="1"/>
              <a:t>favour</a:t>
            </a:r>
            <a:r>
              <a:rPr lang="en-US" b="1" dirty="0"/>
              <a:t> of it!</a:t>
            </a:r>
            <a:endParaRPr lang="en-US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A41786-136E-A8A2-4DFA-6F303F133698}"/>
              </a:ext>
            </a:extLst>
          </p:cNvPr>
          <p:cNvSpPr/>
          <p:nvPr/>
        </p:nvSpPr>
        <p:spPr>
          <a:xfrm>
            <a:off x="0" y="6416928"/>
            <a:ext cx="4572000" cy="44107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Ordinary People in the 1917 Revolution</a:t>
            </a:r>
          </a:p>
        </p:txBody>
      </p:sp>
    </p:spTree>
    <p:extLst>
      <p:ext uri="{BB962C8B-B14F-4D97-AF65-F5344CB8AC3E}">
        <p14:creationId xmlns:p14="http://schemas.microsoft.com/office/powerpoint/2010/main" val="724562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FA6CB-6815-40D3-AD6D-7BBEF0D59A3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/>
              <a:t>Ordinary People?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91321-C913-434A-A3BE-77CC7C3FA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Look at the pictures on the cards in front of you.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Can you sort these people into groups, based on who they appear to be?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Workers?</a:t>
            </a:r>
          </a:p>
          <a:p>
            <a:pPr lvl="1"/>
            <a:r>
              <a:rPr lang="en-GB" dirty="0"/>
              <a:t>Soldiers?</a:t>
            </a:r>
          </a:p>
          <a:p>
            <a:pPr lvl="1"/>
            <a:r>
              <a:rPr lang="en-GB" dirty="0"/>
              <a:t>Peasants?</a:t>
            </a:r>
          </a:p>
          <a:p>
            <a:pPr lvl="1"/>
            <a:r>
              <a:rPr lang="en-GB" dirty="0"/>
              <a:t>Others?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Now turn your cards over.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Sort them into new categories.</a:t>
            </a:r>
          </a:p>
        </p:txBody>
      </p:sp>
      <p:pic>
        <p:nvPicPr>
          <p:cNvPr id="4" name="Picture 6" descr="Bread, peace and land' connected peasants with workers in the Russian  Revolution - Socialist Worker">
            <a:extLst>
              <a:ext uri="{FF2B5EF4-FFF2-40B4-BE49-F238E27FC236}">
                <a16:creationId xmlns:a16="http://schemas.microsoft.com/office/drawing/2014/main" id="{F0B29B7D-AFEB-478F-B229-4889FE2C67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73"/>
          <a:stretch/>
        </p:blipFill>
        <p:spPr bwMode="auto">
          <a:xfrm>
            <a:off x="4739735" y="2109925"/>
            <a:ext cx="1762665" cy="208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he Challenges of the Russian Revolution and Women's Rights - Left Voice">
            <a:extLst>
              <a:ext uri="{FF2B5EF4-FFF2-40B4-BE49-F238E27FC236}">
                <a16:creationId xmlns:a16="http://schemas.microsoft.com/office/drawing/2014/main" id="{137BCAC0-130E-4982-8F42-503F1788F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77" y="2396329"/>
            <a:ext cx="2031281" cy="11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alaries in tsarist Russia in terms of modern money • The European Times  News">
            <a:extLst>
              <a:ext uri="{FF2B5EF4-FFF2-40B4-BE49-F238E27FC236}">
                <a16:creationId xmlns:a16="http://schemas.microsoft.com/office/drawing/2014/main" id="{061D8051-4B74-477A-B116-51BE22ED53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4" t="39259" r="36001" b="41412"/>
          <a:stretch/>
        </p:blipFill>
        <p:spPr bwMode="auto">
          <a:xfrm>
            <a:off x="4579069" y="4909339"/>
            <a:ext cx="2059608" cy="161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On the eve of revolution: The Bolshevik Party, factory committees, and the  mass movement of the working class - World Socialist Web Site">
            <a:extLst>
              <a:ext uri="{FF2B5EF4-FFF2-40B4-BE49-F238E27FC236}">
                <a16:creationId xmlns:a16="http://schemas.microsoft.com/office/drawing/2014/main" id="{852A9E80-5D24-4C6E-A2F2-A8ABBA3C2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682" y="4246557"/>
            <a:ext cx="1680668" cy="134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1E4BA5-8D03-026C-10CC-02F4231178F8}"/>
              </a:ext>
            </a:extLst>
          </p:cNvPr>
          <p:cNvSpPr/>
          <p:nvPr/>
        </p:nvSpPr>
        <p:spPr>
          <a:xfrm>
            <a:off x="0" y="6416928"/>
            <a:ext cx="4572000" cy="44107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Ordinary People in the 1917 Revolution</a:t>
            </a:r>
          </a:p>
        </p:txBody>
      </p:sp>
    </p:spTree>
    <p:extLst>
      <p:ext uri="{BB962C8B-B14F-4D97-AF65-F5344CB8AC3E}">
        <p14:creationId xmlns:p14="http://schemas.microsoft.com/office/powerpoint/2010/main" val="23684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85DF-1212-40F2-A384-6C251B68360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Redrawing the Schema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F4AD2-A804-06FF-D8ED-C5E22493509D}"/>
              </a:ext>
            </a:extLst>
          </p:cNvPr>
          <p:cNvSpPr txBox="1"/>
          <p:nvPr/>
        </p:nvSpPr>
        <p:spPr>
          <a:xfrm>
            <a:off x="1834115" y="4270744"/>
            <a:ext cx="539602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Look back over this schema.</a:t>
            </a:r>
            <a:endParaRPr lang="en-US" dirty="0"/>
          </a:p>
          <a:p>
            <a:endParaRPr lang="en-US" i="1" dirty="0"/>
          </a:p>
          <a:p>
            <a:r>
              <a:rPr lang="en-US" i="1" dirty="0"/>
              <a:t>How could you modify it to better reflect the reality of revolution, as experienced by “ordinary people”?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AD9F13-DDC5-3528-16AF-D0286DC79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471697"/>
              </p:ext>
            </p:extLst>
          </p:nvPr>
        </p:nvGraphicFramePr>
        <p:xfrm>
          <a:off x="629447" y="1838795"/>
          <a:ext cx="7894179" cy="15383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1393">
                  <a:extLst>
                    <a:ext uri="{9D8B030D-6E8A-4147-A177-3AD203B41FA5}">
                      <a16:colId xmlns:a16="http://schemas.microsoft.com/office/drawing/2014/main" val="1041789263"/>
                    </a:ext>
                  </a:extLst>
                </a:gridCol>
                <a:gridCol w="2631393">
                  <a:extLst>
                    <a:ext uri="{9D8B030D-6E8A-4147-A177-3AD203B41FA5}">
                      <a16:colId xmlns:a16="http://schemas.microsoft.com/office/drawing/2014/main" val="3459323439"/>
                    </a:ext>
                  </a:extLst>
                </a:gridCol>
                <a:gridCol w="2631393">
                  <a:extLst>
                    <a:ext uri="{9D8B030D-6E8A-4147-A177-3AD203B41FA5}">
                      <a16:colId xmlns:a16="http://schemas.microsoft.com/office/drawing/2014/main" val="2138882625"/>
                    </a:ext>
                  </a:extLst>
                </a:gridCol>
              </a:tblGrid>
              <a:tr h="36327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 dirty="0"/>
                        <a:t>Workers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Soldiers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Peasants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50104"/>
                  </a:ext>
                </a:extLst>
              </a:tr>
              <a:tr h="1172558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Work, wages, and bread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Peace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4646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1581EFE-5724-D63F-F002-BBB325609796}"/>
              </a:ext>
            </a:extLst>
          </p:cNvPr>
          <p:cNvSpPr/>
          <p:nvPr/>
        </p:nvSpPr>
        <p:spPr>
          <a:xfrm>
            <a:off x="0" y="6416928"/>
            <a:ext cx="4572000" cy="44107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Ordinary People in the 1917 Revolution</a:t>
            </a:r>
          </a:p>
        </p:txBody>
      </p:sp>
    </p:spTree>
    <p:extLst>
      <p:ext uri="{BB962C8B-B14F-4D97-AF65-F5344CB8AC3E}">
        <p14:creationId xmlns:p14="http://schemas.microsoft.com/office/powerpoint/2010/main" val="159866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85DF-1212-40F2-A384-6C251B68360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A Textbook Interpretation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E70BDA-214C-1084-74A5-8CC72AB20D24}"/>
              </a:ext>
            </a:extLst>
          </p:cNvPr>
          <p:cNvSpPr txBox="1"/>
          <p:nvPr/>
        </p:nvSpPr>
        <p:spPr>
          <a:xfrm>
            <a:off x="5791200" y="1840756"/>
            <a:ext cx="27241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AQA textbook gives this account of nationalism in the 1930s</a:t>
            </a:r>
          </a:p>
          <a:p>
            <a:endParaRPr lang="en-GB" dirty="0"/>
          </a:p>
          <a:p>
            <a:r>
              <a:rPr lang="en-GB" dirty="0"/>
              <a:t>Today, we are going to consider how accurate this interpretation is</a:t>
            </a:r>
          </a:p>
          <a:p>
            <a:endParaRPr lang="en-GB" dirty="0"/>
          </a:p>
          <a:p>
            <a:r>
              <a:rPr lang="en-GB" dirty="0"/>
              <a:t>First, read carefully through Sally Waller’s account. What are her main contentions?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E81A19-148E-4D7B-D2C6-B52D92E5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9" y="1786378"/>
            <a:ext cx="4591051" cy="4628376"/>
          </a:xfrm>
          <a:prstGeom prst="rect">
            <a:avLst/>
          </a:prstGeom>
        </p:spPr>
      </p:pic>
      <p:pic>
        <p:nvPicPr>
          <p:cNvPr id="12" name="Picture 2" descr="Oxford AQA History for A Level: Tsarist and... by Waller, Sally">
            <a:extLst>
              <a:ext uri="{FF2B5EF4-FFF2-40B4-BE49-F238E27FC236}">
                <a16:creationId xmlns:a16="http://schemas.microsoft.com/office/drawing/2014/main" id="{FFE081B9-0B4F-270C-CF31-57D41845B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089" y="4462977"/>
            <a:ext cx="1625111" cy="220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4819EE-649D-C249-07D6-626F7267305E}"/>
              </a:ext>
            </a:extLst>
          </p:cNvPr>
          <p:cNvSpPr/>
          <p:nvPr/>
        </p:nvSpPr>
        <p:spPr>
          <a:xfrm>
            <a:off x="0" y="6416928"/>
            <a:ext cx="3770722" cy="4410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Nationalities under Stalin, 1930s</a:t>
            </a:r>
          </a:p>
        </p:txBody>
      </p:sp>
    </p:spTree>
    <p:extLst>
      <p:ext uri="{BB962C8B-B14F-4D97-AF65-F5344CB8AC3E}">
        <p14:creationId xmlns:p14="http://schemas.microsoft.com/office/powerpoint/2010/main" val="142898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44D987-8A44-A80B-09D6-56516614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A Historian’s Interpretation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83081E-09A5-29D6-BD6E-B94761D3671A}"/>
              </a:ext>
            </a:extLst>
          </p:cNvPr>
          <p:cNvSpPr/>
          <p:nvPr/>
        </p:nvSpPr>
        <p:spPr>
          <a:xfrm>
            <a:off x="0" y="6416928"/>
            <a:ext cx="3770722" cy="4410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Nationalities under Stalin, 1930s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232A2-7473-71D7-20B3-BC75A6DB5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56" y="1781627"/>
            <a:ext cx="7315088" cy="444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3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7C50CB3-D524-6AF8-AAAC-F37150A68290}"/>
              </a:ext>
            </a:extLst>
          </p:cNvPr>
          <p:cNvCxnSpPr/>
          <p:nvPr/>
        </p:nvCxnSpPr>
        <p:spPr>
          <a:xfrm>
            <a:off x="4635500" y="685800"/>
            <a:ext cx="0" cy="54864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414F5C0-6DEB-0960-833E-C153E6B0E90E}"/>
              </a:ext>
            </a:extLst>
          </p:cNvPr>
          <p:cNvCxnSpPr/>
          <p:nvPr/>
        </p:nvCxnSpPr>
        <p:spPr>
          <a:xfrm>
            <a:off x="1492250" y="3429000"/>
            <a:ext cx="62865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5772B76-1CD6-C060-FFC1-BE891964FC51}"/>
              </a:ext>
            </a:extLst>
          </p:cNvPr>
          <p:cNvSpPr txBox="1"/>
          <p:nvPr/>
        </p:nvSpPr>
        <p:spPr>
          <a:xfrm>
            <a:off x="3898900" y="49430"/>
            <a:ext cx="135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Pro-nationalist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01569-4809-01FE-7F8B-69C6D1838863}"/>
              </a:ext>
            </a:extLst>
          </p:cNvPr>
          <p:cNvSpPr txBox="1"/>
          <p:nvPr/>
        </p:nvSpPr>
        <p:spPr>
          <a:xfrm>
            <a:off x="3956050" y="6162239"/>
            <a:ext cx="135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Anti-nationalist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2AAF4F-921D-C614-B49C-E977C5D0527A}"/>
              </a:ext>
            </a:extLst>
          </p:cNvPr>
          <p:cNvSpPr txBox="1"/>
          <p:nvPr/>
        </p:nvSpPr>
        <p:spPr>
          <a:xfrm>
            <a:off x="7651750" y="3105834"/>
            <a:ext cx="135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Pro-Russian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F5B9A4-56F0-3FA2-2411-E81EADDA6288}"/>
              </a:ext>
            </a:extLst>
          </p:cNvPr>
          <p:cNvSpPr txBox="1"/>
          <p:nvPr/>
        </p:nvSpPr>
        <p:spPr>
          <a:xfrm>
            <a:off x="133350" y="3105833"/>
            <a:ext cx="135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Pro-non Russians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892DD2-E093-3D9C-8790-4ABFEF8988E6}"/>
              </a:ext>
            </a:extLst>
          </p:cNvPr>
          <p:cNvSpPr/>
          <p:nvPr/>
        </p:nvSpPr>
        <p:spPr>
          <a:xfrm>
            <a:off x="0" y="6416928"/>
            <a:ext cx="3770722" cy="4410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Nationalities under Stalin, 1930s</a:t>
            </a:r>
          </a:p>
        </p:txBody>
      </p:sp>
    </p:spTree>
    <p:extLst>
      <p:ext uri="{BB962C8B-B14F-4D97-AF65-F5344CB8AC3E}">
        <p14:creationId xmlns:p14="http://schemas.microsoft.com/office/powerpoint/2010/main" val="223285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85DF-1212-40F2-A384-6C251B68360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Revising the Textbook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7AC2BA-C58B-F66B-A4EB-173273D82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" y="1906725"/>
            <a:ext cx="5026914" cy="3693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AE85B6-04C3-6518-3800-A77EB64B10A2}"/>
              </a:ext>
            </a:extLst>
          </p:cNvPr>
          <p:cNvSpPr txBox="1"/>
          <p:nvPr/>
        </p:nvSpPr>
        <p:spPr>
          <a:xfrm>
            <a:off x="5723382" y="1888460"/>
            <a:ext cx="2791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 began this lesson with Waller’s interpretation from the AQA textbook</a:t>
            </a:r>
          </a:p>
          <a:p>
            <a:endParaRPr lang="en-GB" dirty="0"/>
          </a:p>
          <a:p>
            <a:r>
              <a:rPr lang="en-GB" dirty="0"/>
              <a:t>Consider what evidence we now have that supports </a:t>
            </a:r>
            <a:r>
              <a:rPr lang="en-GB" i="1" dirty="0"/>
              <a:t>and</a:t>
            </a:r>
            <a:r>
              <a:rPr lang="en-GB" dirty="0"/>
              <a:t> challenges this interpretation</a:t>
            </a:r>
          </a:p>
          <a:p>
            <a:endParaRPr lang="en-GB" dirty="0"/>
          </a:p>
          <a:p>
            <a:r>
              <a:rPr lang="en-GB" b="1" dirty="0"/>
              <a:t>You now have 5 minutes to re-write the textbook interpretation, bringing it up to date with historical research</a:t>
            </a:r>
          </a:p>
        </p:txBody>
      </p:sp>
      <p:pic>
        <p:nvPicPr>
          <p:cNvPr id="6" name="Picture 2" descr="Oxford AQA History for A Level: Tsarist and... by Waller, Sally">
            <a:extLst>
              <a:ext uri="{FF2B5EF4-FFF2-40B4-BE49-F238E27FC236}">
                <a16:creationId xmlns:a16="http://schemas.microsoft.com/office/drawing/2014/main" id="{1009E2B2-AC33-56B1-6014-9A1713537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271" y="4750782"/>
            <a:ext cx="1117111" cy="151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251DE3-F109-63B4-FA41-A25FBFA6DDF8}"/>
              </a:ext>
            </a:extLst>
          </p:cNvPr>
          <p:cNvSpPr/>
          <p:nvPr/>
        </p:nvSpPr>
        <p:spPr>
          <a:xfrm>
            <a:off x="0" y="6416928"/>
            <a:ext cx="3770722" cy="44107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Nationalities under Stalin, 1930s</a:t>
            </a:r>
          </a:p>
        </p:txBody>
      </p:sp>
    </p:spTree>
    <p:extLst>
      <p:ext uri="{BB962C8B-B14F-4D97-AF65-F5344CB8AC3E}">
        <p14:creationId xmlns:p14="http://schemas.microsoft.com/office/powerpoint/2010/main" val="251870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85DF-1212-40F2-A384-6C251B68360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What do 900 days of siege reveal?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E0159-45A5-449B-BE73-D489D8782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3943350" cy="4667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Read the story of Leningrad’s siege.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does it reveal about war’s </a:t>
            </a:r>
            <a:r>
              <a:rPr lang="en-GB" b="1" dirty="0"/>
              <a:t>significance </a:t>
            </a:r>
            <a:r>
              <a:rPr lang="en-GB" dirty="0"/>
              <a:t>for Russia’s people?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4DAF4-485D-36F8-5F00-F1C5CD262518}"/>
              </a:ext>
            </a:extLst>
          </p:cNvPr>
          <p:cNvSpPr/>
          <p:nvPr/>
        </p:nvSpPr>
        <p:spPr>
          <a:xfrm>
            <a:off x="0" y="6416928"/>
            <a:ext cx="3770722" cy="44107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Siege of Leningrad, 1941-44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B69F8F-CB9B-12C7-7481-1EB1E065D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040" y="1825624"/>
            <a:ext cx="3794309" cy="503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4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EFFCB8-F4B2-7767-AB91-5BAF8CCFF82B}"/>
              </a:ext>
            </a:extLst>
          </p:cNvPr>
          <p:cNvSpPr/>
          <p:nvPr/>
        </p:nvSpPr>
        <p:spPr>
          <a:xfrm>
            <a:off x="0" y="6416928"/>
            <a:ext cx="3770722" cy="44107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Siege of Leningrad, 1941-44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B5A009-4B50-9A4A-3EA8-85B112CFB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804"/>
            <a:ext cx="9144000" cy="583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96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D0EFD-86D3-49C0-6D26-0D4673D5C6A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/>
              <a:t>More Thoughts and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1C4D2-9571-D4B2-E938-A41DEE26C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Twitter @ADIDickins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Istorik</a:t>
            </a:r>
            <a:r>
              <a:rPr lang="en-GB" dirty="0"/>
              <a:t> Blog:</a:t>
            </a:r>
          </a:p>
          <a:p>
            <a:pPr lvl="1"/>
            <a:r>
              <a:rPr lang="en-GB" dirty="0"/>
              <a:t>Twitter - @IstorikBlog</a:t>
            </a:r>
          </a:p>
          <a:p>
            <a:pPr lvl="1"/>
            <a:r>
              <a:rPr lang="en-GB" dirty="0"/>
              <a:t>Facebook – </a:t>
            </a:r>
            <a:r>
              <a:rPr lang="en-GB" dirty="0" err="1"/>
              <a:t>Istorik</a:t>
            </a:r>
            <a:r>
              <a:rPr lang="en-GB" dirty="0"/>
              <a:t>: Russian and Soviet History in the Classroom</a:t>
            </a:r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0D0E57B9-C6AB-D869-A6C4-6AD2A5A62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426" y="5044596"/>
            <a:ext cx="3397101" cy="113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qr code with a few squares&#10;&#10;Description automatically generated">
            <a:extLst>
              <a:ext uri="{FF2B5EF4-FFF2-40B4-BE49-F238E27FC236}">
                <a16:creationId xmlns:a16="http://schemas.microsoft.com/office/drawing/2014/main" id="{7A8A203A-69A9-8451-937E-B36138E6B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69" y="4852260"/>
            <a:ext cx="1622181" cy="1622181"/>
          </a:xfrm>
          <a:prstGeom prst="rect">
            <a:avLst/>
          </a:prstGeom>
        </p:spPr>
      </p:pic>
      <p:pic>
        <p:nvPicPr>
          <p:cNvPr id="7" name="Picture 6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3E460611-1212-26EC-57FD-5296B9F26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4852259"/>
            <a:ext cx="1622181" cy="162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66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464</Words>
  <Application>Microsoft Office PowerPoint</Application>
  <PresentationFormat>On-screen Show (4:3)</PresentationFormat>
  <Paragraphs>96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Century Gothic</vt:lpstr>
      <vt:lpstr>Office Theme</vt:lpstr>
      <vt:lpstr>Teaching Russian Society and Culture:  A Few Approaches</vt:lpstr>
      <vt:lpstr>Society and Culture</vt:lpstr>
      <vt:lpstr>‘Ordinary People’</vt:lpstr>
      <vt:lpstr>The Simplest Schema</vt:lpstr>
      <vt:lpstr>Ordinary People?</vt:lpstr>
      <vt:lpstr>Redrawing the Schema</vt:lpstr>
      <vt:lpstr>A Textbook Interpretation</vt:lpstr>
      <vt:lpstr>A Historian’s Interpretation</vt:lpstr>
      <vt:lpstr>PowerPoint Presentation</vt:lpstr>
      <vt:lpstr>Revising the Textbook</vt:lpstr>
      <vt:lpstr>What do 900 days of siege reveal?</vt:lpstr>
      <vt:lpstr>PowerPoint Presentation</vt:lpstr>
      <vt:lpstr>More Thoughts and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Russian Society and Culture:  A Few Approaches</dc:title>
  <dc:creator>Alistair Dickins</dc:creator>
  <cp:lastModifiedBy>Mary Feerick</cp:lastModifiedBy>
  <cp:revision>7</cp:revision>
  <dcterms:created xsi:type="dcterms:W3CDTF">2024-03-03T08:56:23Z</dcterms:created>
  <dcterms:modified xsi:type="dcterms:W3CDTF">2024-03-27T13:16:57Z</dcterms:modified>
</cp:coreProperties>
</file>