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8" r:id="rId3"/>
    <p:sldId id="269" r:id="rId4"/>
    <p:sldId id="293" r:id="rId5"/>
    <p:sldId id="294" r:id="rId6"/>
    <p:sldId id="275" r:id="rId7"/>
    <p:sldId id="276" r:id="rId8"/>
    <p:sldId id="277" r:id="rId9"/>
    <p:sldId id="295" r:id="rId10"/>
    <p:sldId id="280" r:id="rId11"/>
    <p:sldId id="281" r:id="rId12"/>
    <p:sldId id="282" r:id="rId13"/>
    <p:sldId id="265" r:id="rId14"/>
    <p:sldId id="284" r:id="rId15"/>
    <p:sldId id="285" r:id="rId16"/>
    <p:sldId id="286" r:id="rId17"/>
    <p:sldId id="290" r:id="rId18"/>
    <p:sldId id="291" r:id="rId19"/>
    <p:sldId id="29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A6FE6-DFD3-4558-AB7F-79A427C73F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8FE0863-17FA-4A43-952A-5C0FEC3100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E1DD078-F74C-406A-8B47-4E352E6A0164}"/>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EAD6CF24-4509-4A83-9468-D6EBF3866F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2393D5-C111-4E52-95B4-9A1913308D26}"/>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398109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9881-720C-4599-B78D-B6480978DE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9EE7B7-28F3-400D-A41A-C86A2EA9AB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CF0687-23C9-4A59-A5BB-3FDBE726477E}"/>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C2078135-C713-4D5D-977B-369FC787B9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186779-54D9-4BD1-9510-66FCD10A5BC2}"/>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202923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38D9-7391-48CA-9560-D22685CB50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4241D29-4529-4933-B246-EAE98EE47D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D1B3DF-7D97-4920-BE37-6C54505D8BB4}"/>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2F279000-AFDC-415A-8E4E-62C9A8425F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6D84BA-D685-4E93-8C16-AA4CB9894483}"/>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171442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9775-BB89-42B7-8188-273B54C824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EB2B61-1CE0-480D-A94A-64BFC80CDF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238CD5-914A-453D-841E-FCBCD6A6DA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2D0BCED-29ED-4E57-A4CE-22830E4320EA}"/>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6" name="Footer Placeholder 5">
            <a:extLst>
              <a:ext uri="{FF2B5EF4-FFF2-40B4-BE49-F238E27FC236}">
                <a16:creationId xmlns:a16="http://schemas.microsoft.com/office/drawing/2014/main" id="{20C05309-101D-45DA-8BD0-89ADB11DF6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A44129-3F3F-40F4-B710-D65FEAFB1552}"/>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3603982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4384-BD0A-4D04-82E8-8C82D2D826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09F6782-90D9-4FE9-B959-38D7250E9A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A2E11C-682D-4C92-8632-CC82F34126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6B2968-3780-48AB-AC9E-2ECC1EB3D0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438386-95D9-4A5E-9900-9A65DEA639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16617DE-8B1E-4DD4-8913-874963B952D9}"/>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8" name="Footer Placeholder 7">
            <a:extLst>
              <a:ext uri="{FF2B5EF4-FFF2-40B4-BE49-F238E27FC236}">
                <a16:creationId xmlns:a16="http://schemas.microsoft.com/office/drawing/2014/main" id="{21E282FE-D576-4C26-8DF0-AFEEA4B7E5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AA2020-7774-47D4-AE79-B84FD7BE808A}"/>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758213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AFCCA-E375-49F9-A574-4EA932ACFCD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39311A-7010-404A-854A-B6CFFF5CDB2F}"/>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4" name="Footer Placeholder 3">
            <a:extLst>
              <a:ext uri="{FF2B5EF4-FFF2-40B4-BE49-F238E27FC236}">
                <a16:creationId xmlns:a16="http://schemas.microsoft.com/office/drawing/2014/main" id="{9C5D6D80-DDDC-4773-B037-6A3443BAA3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CC48A7-DE86-48FB-9EA1-C2DAF2AE0230}"/>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345669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9C1BAE-D779-44EE-B4A6-B8A8669EE3B9}"/>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3" name="Footer Placeholder 2">
            <a:extLst>
              <a:ext uri="{FF2B5EF4-FFF2-40B4-BE49-F238E27FC236}">
                <a16:creationId xmlns:a16="http://schemas.microsoft.com/office/drawing/2014/main" id="{9734F005-5623-4133-AC16-197E2A6BDDE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36D365-B531-429F-9CD8-A8E2DB6D2503}"/>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2706665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39E1-1449-4B56-9D39-9A6272A896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6B6F1F-5646-404D-8FBE-AD2CC16EF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8D31253-68D8-4ECB-8E6C-EFA8F8E39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252267-82A7-436C-81FD-99D9B323BED5}"/>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6" name="Footer Placeholder 5">
            <a:extLst>
              <a:ext uri="{FF2B5EF4-FFF2-40B4-BE49-F238E27FC236}">
                <a16:creationId xmlns:a16="http://schemas.microsoft.com/office/drawing/2014/main" id="{E9D5352E-BF0B-4F3F-B3C6-905E120445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775173-2F7E-41A5-8F8F-CE71349D2EC6}"/>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2845893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73B14-C2B2-4A10-8383-D02828704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F7AB58-EF5B-41B0-9E65-98BC580096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94FC6F4-7579-4EED-ACF8-31E9556F4F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F91FAA-4AE6-4014-A434-9C044EDBE012}"/>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6" name="Footer Placeholder 5">
            <a:extLst>
              <a:ext uri="{FF2B5EF4-FFF2-40B4-BE49-F238E27FC236}">
                <a16:creationId xmlns:a16="http://schemas.microsoft.com/office/drawing/2014/main" id="{296B9B2F-CE80-4BE9-A909-809BD1DDDC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C998F4-B2CE-44AE-ACF0-52E71DC33304}"/>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1079272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3262-C1A9-4A18-B7C1-9A1DAD3A35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A24B43-BDC7-4FC1-8547-9603F8451A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9E0274-623E-4AB1-B8A1-92F010B41C78}"/>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85572C3D-54A4-49B3-88AC-D470ED4924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FB742-CEDA-4AB0-9A47-2121E73AEF64}"/>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3337423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4EC46-4A26-4F8E-ACC8-C24B4B3A42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00B672-5347-4F2C-A09F-79ECE65BEF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D154A3-7AA4-4C30-B2BE-0E61D2484344}"/>
              </a:ext>
            </a:extLst>
          </p:cNvPr>
          <p:cNvSpPr>
            <a:spLocks noGrp="1"/>
          </p:cNvSpPr>
          <p:nvPr>
            <p:ph type="dt" sz="half" idx="10"/>
          </p:nvPr>
        </p:nvSpPr>
        <p:spPr/>
        <p:txBody>
          <a:body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24746E51-1461-40F0-9450-7E9736E065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006228-CB8A-437C-B0A8-96A80B0E6BAD}"/>
              </a:ext>
            </a:extLst>
          </p:cNvPr>
          <p:cNvSpPr>
            <a:spLocks noGrp="1"/>
          </p:cNvSpPr>
          <p:nvPr>
            <p:ph type="sldNum" sz="quarter" idx="12"/>
          </p:nvPr>
        </p:nvSpPr>
        <p:spPr/>
        <p:txBody>
          <a:bodyPr/>
          <a:lstStyle/>
          <a:p>
            <a:fld id="{385609DB-A58B-4A69-881F-6B6159578A85}" type="slidenum">
              <a:rPr lang="en-GB" smtClean="0"/>
              <a:t>‹#›</a:t>
            </a:fld>
            <a:endParaRPr lang="en-GB"/>
          </a:p>
        </p:txBody>
      </p:sp>
    </p:spTree>
    <p:extLst>
      <p:ext uri="{BB962C8B-B14F-4D97-AF65-F5344CB8AC3E}">
        <p14:creationId xmlns:p14="http://schemas.microsoft.com/office/powerpoint/2010/main" val="211621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6F67A3-8934-4184-B68C-19F5254352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BD6E71-4048-4937-9886-F88C6634AE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303FB6-278A-4007-9A85-3238938658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ED4DA-BB3C-4433-AA7A-AE0ABB54A0B5}" type="datetimeFigureOut">
              <a:rPr lang="en-GB" smtClean="0"/>
              <a:t>27/03/2024</a:t>
            </a:fld>
            <a:endParaRPr lang="en-GB"/>
          </a:p>
        </p:txBody>
      </p:sp>
      <p:sp>
        <p:nvSpPr>
          <p:cNvPr id="5" name="Footer Placeholder 4">
            <a:extLst>
              <a:ext uri="{FF2B5EF4-FFF2-40B4-BE49-F238E27FC236}">
                <a16:creationId xmlns:a16="http://schemas.microsoft.com/office/drawing/2014/main" id="{FBBFD75B-64FF-4D5B-87DA-DB6F0825C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CDA42B8-F544-4806-BC37-4D084A353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5609DB-A58B-4A69-881F-6B6159578A85}" type="slidenum">
              <a:rPr lang="en-GB" smtClean="0"/>
              <a:t>‹#›</a:t>
            </a:fld>
            <a:endParaRPr lang="en-GB"/>
          </a:p>
        </p:txBody>
      </p:sp>
    </p:spTree>
    <p:extLst>
      <p:ext uri="{BB962C8B-B14F-4D97-AF65-F5344CB8AC3E}">
        <p14:creationId xmlns:p14="http://schemas.microsoft.com/office/powerpoint/2010/main" val="331877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2D418-4CFC-48FA-8BEA-3B20760A0696}"/>
              </a:ext>
            </a:extLst>
          </p:cNvPr>
          <p:cNvSpPr>
            <a:spLocks noGrp="1"/>
          </p:cNvSpPr>
          <p:nvPr>
            <p:ph type="ctrTitle"/>
          </p:nvPr>
        </p:nvSpPr>
        <p:spPr/>
        <p:txBody>
          <a:bodyPr/>
          <a:lstStyle/>
          <a:p>
            <a:r>
              <a:rPr lang="en-GB" dirty="0"/>
              <a:t>Russia’s Civil War</a:t>
            </a:r>
          </a:p>
        </p:txBody>
      </p:sp>
      <p:sp>
        <p:nvSpPr>
          <p:cNvPr id="3" name="Subtitle 2">
            <a:extLst>
              <a:ext uri="{FF2B5EF4-FFF2-40B4-BE49-F238E27FC236}">
                <a16:creationId xmlns:a16="http://schemas.microsoft.com/office/drawing/2014/main" id="{FD060F52-E6AD-4F06-A7A2-F2D3F5F98E2A}"/>
              </a:ext>
            </a:extLst>
          </p:cNvPr>
          <p:cNvSpPr>
            <a:spLocks noGrp="1"/>
          </p:cNvSpPr>
          <p:nvPr>
            <p:ph type="subTitle" idx="1"/>
          </p:nvPr>
        </p:nvSpPr>
        <p:spPr/>
        <p:txBody>
          <a:bodyPr/>
          <a:lstStyle/>
          <a:p>
            <a:r>
              <a:rPr lang="en-GB" dirty="0"/>
              <a:t>Geoffrey Swain</a:t>
            </a:r>
          </a:p>
          <a:p>
            <a:r>
              <a:rPr lang="en-GB" dirty="0"/>
              <a:t>Professor Emeritus, University of Glasgow</a:t>
            </a:r>
          </a:p>
        </p:txBody>
      </p:sp>
    </p:spTree>
    <p:extLst>
      <p:ext uri="{BB962C8B-B14F-4D97-AF65-F5344CB8AC3E}">
        <p14:creationId xmlns:p14="http://schemas.microsoft.com/office/powerpoint/2010/main" val="132584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716BB3-7EFD-432B-8767-95387A067700}"/>
              </a:ext>
            </a:extLst>
          </p:cNvPr>
          <p:cNvPicPr>
            <a:picLocks noChangeAspect="1"/>
          </p:cNvPicPr>
          <p:nvPr/>
        </p:nvPicPr>
        <p:blipFill>
          <a:blip r:embed="rId2"/>
          <a:stretch>
            <a:fillRect/>
          </a:stretch>
        </p:blipFill>
        <p:spPr>
          <a:xfrm>
            <a:off x="1334948" y="1481560"/>
            <a:ext cx="8156556" cy="4588063"/>
          </a:xfrm>
          <a:prstGeom prst="rect">
            <a:avLst/>
          </a:prstGeom>
        </p:spPr>
      </p:pic>
    </p:spTree>
    <p:extLst>
      <p:ext uri="{BB962C8B-B14F-4D97-AF65-F5344CB8AC3E}">
        <p14:creationId xmlns:p14="http://schemas.microsoft.com/office/powerpoint/2010/main" val="221194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B25E8-D0C6-464E-A6D8-3F8DCB4B4AF8}"/>
              </a:ext>
            </a:extLst>
          </p:cNvPr>
          <p:cNvSpPr>
            <a:spLocks noGrp="1"/>
          </p:cNvSpPr>
          <p:nvPr>
            <p:ph type="title"/>
          </p:nvPr>
        </p:nvSpPr>
        <p:spPr>
          <a:xfrm>
            <a:off x="838200" y="365126"/>
            <a:ext cx="10515600" cy="485480"/>
          </a:xfrm>
        </p:spPr>
        <p:txBody>
          <a:bodyPr>
            <a:normAutofit fontScale="90000"/>
          </a:bodyPr>
          <a:lstStyle/>
          <a:p>
            <a:r>
              <a:rPr lang="en-GB" dirty="0"/>
              <a:t>My book</a:t>
            </a:r>
          </a:p>
        </p:txBody>
      </p:sp>
      <p:sp>
        <p:nvSpPr>
          <p:cNvPr id="3" name="Content Placeholder 2">
            <a:extLst>
              <a:ext uri="{FF2B5EF4-FFF2-40B4-BE49-F238E27FC236}">
                <a16:creationId xmlns:a16="http://schemas.microsoft.com/office/drawing/2014/main" id="{C0D102AD-E80A-437E-AD33-4C4709906D20}"/>
              </a:ext>
            </a:extLst>
          </p:cNvPr>
          <p:cNvSpPr>
            <a:spLocks noGrp="1"/>
          </p:cNvSpPr>
          <p:nvPr>
            <p:ph idx="1"/>
          </p:nvPr>
        </p:nvSpPr>
        <p:spPr>
          <a:xfrm>
            <a:off x="838200" y="1063256"/>
            <a:ext cx="10515600" cy="5507665"/>
          </a:xfrm>
        </p:spPr>
        <p:txBody>
          <a:bodyPr>
            <a:normAutofit/>
          </a:bodyPr>
          <a:lstStyle/>
          <a:p>
            <a:pPr marL="0" indent="0">
              <a:buNone/>
            </a:pPr>
            <a:r>
              <a:rPr lang="en-GB" dirty="0"/>
              <a:t>Published by Tempus in 2000, I start the book with a quote from Sir Paul Dukes, who as British Secret Agent ‘ST25’ provided information to Whitehall from Petrograd throughout the civil war. He recalled:</a:t>
            </a:r>
          </a:p>
          <a:p>
            <a:pPr marL="0" indent="0">
              <a:buNone/>
            </a:pPr>
            <a:r>
              <a:rPr lang="en-GB" dirty="0"/>
              <a:t>	“It must never be forgotten that in the Russian revolutionary wars there were three parties in the struggle – the Reds, the ‘Whites’ and the People – and that, as much as the populace detested the Red regime in its earliest form, they came, during the revolutionary wars, to regard the ‘Whites’ with even greater repugnance.”</a:t>
            </a:r>
          </a:p>
          <a:p>
            <a:pPr marL="0" indent="0">
              <a:buNone/>
            </a:pPr>
            <a:endParaRPr lang="en-GB" dirty="0"/>
          </a:p>
          <a:p>
            <a:pPr marL="0" indent="0">
              <a:buNone/>
            </a:pPr>
            <a:r>
              <a:rPr lang="en-GB" dirty="0"/>
              <a:t>For Dukes, Russia’s civil war was a three-way struggle – and I would agree. There are three phases to this three-way struggle.</a:t>
            </a:r>
          </a:p>
        </p:txBody>
      </p:sp>
    </p:spTree>
    <p:extLst>
      <p:ext uri="{BB962C8B-B14F-4D97-AF65-F5344CB8AC3E}">
        <p14:creationId xmlns:p14="http://schemas.microsoft.com/office/powerpoint/2010/main" val="124700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49D6-F165-98B1-4C18-76AE70AF835E}"/>
              </a:ext>
            </a:extLst>
          </p:cNvPr>
          <p:cNvSpPr>
            <a:spLocks noGrp="1"/>
          </p:cNvSpPr>
          <p:nvPr>
            <p:ph type="title"/>
          </p:nvPr>
        </p:nvSpPr>
        <p:spPr/>
        <p:txBody>
          <a:bodyPr>
            <a:normAutofit/>
          </a:bodyPr>
          <a:lstStyle/>
          <a:p>
            <a:r>
              <a:rPr lang="en-GB" sz="2800" b="1" dirty="0">
                <a:solidFill>
                  <a:srgbClr val="FF0000"/>
                </a:solidFill>
              </a:rPr>
              <a:t>Phase One: The War with the SRs, the Democratic Counter-revolution</a:t>
            </a:r>
            <a:endParaRPr lang="en-GB" sz="2800" dirty="0"/>
          </a:p>
        </p:txBody>
      </p:sp>
      <p:sp>
        <p:nvSpPr>
          <p:cNvPr id="3" name="Content Placeholder 2">
            <a:extLst>
              <a:ext uri="{FF2B5EF4-FFF2-40B4-BE49-F238E27FC236}">
                <a16:creationId xmlns:a16="http://schemas.microsoft.com/office/drawing/2014/main" id="{A19FAA0D-61BB-34CD-2316-95325ED8BC13}"/>
              </a:ext>
            </a:extLst>
          </p:cNvPr>
          <p:cNvSpPr>
            <a:spLocks noGrp="1"/>
          </p:cNvSpPr>
          <p:nvPr>
            <p:ph idx="1"/>
          </p:nvPr>
        </p:nvSpPr>
        <p:spPr/>
        <p:txBody>
          <a:bodyPr/>
          <a:lstStyle/>
          <a:p>
            <a:r>
              <a:rPr lang="en-GB" dirty="0"/>
              <a:t>The SRs won the Constituent Assembly elections, which assembled and was dissolved at the start of January 1918.</a:t>
            </a:r>
          </a:p>
          <a:p>
            <a:r>
              <a:rPr lang="en-GB" dirty="0"/>
              <a:t>Together, the Bolsheviks and Left SRs won the elections to the Third Congress of Soviets, which assembled in mid-January 1918.</a:t>
            </a:r>
          </a:p>
          <a:p>
            <a:r>
              <a:rPr lang="en-GB" dirty="0"/>
              <a:t>Two rival democratic mandates.</a:t>
            </a:r>
          </a:p>
          <a:p>
            <a:r>
              <a:rPr lang="en-GB" dirty="0"/>
              <a:t>However, in spring 1918 the big issue was not these January elections but the Brest-Litovsk Peace. Would it be signed? Would it last? Would the Germans honour it?</a:t>
            </a:r>
          </a:p>
        </p:txBody>
      </p:sp>
      <p:pic>
        <p:nvPicPr>
          <p:cNvPr id="4" name="Picture 3">
            <a:extLst>
              <a:ext uri="{FF2B5EF4-FFF2-40B4-BE49-F238E27FC236}">
                <a16:creationId xmlns:a16="http://schemas.microsoft.com/office/drawing/2014/main" id="{33F830AC-9321-B856-E505-F2BB4E0DCB70}"/>
              </a:ext>
            </a:extLst>
          </p:cNvPr>
          <p:cNvPicPr>
            <a:picLocks noChangeAspect="1"/>
          </p:cNvPicPr>
          <p:nvPr/>
        </p:nvPicPr>
        <p:blipFill>
          <a:blip r:embed="rId2"/>
          <a:stretch>
            <a:fillRect/>
          </a:stretch>
        </p:blipFill>
        <p:spPr>
          <a:xfrm flipV="1">
            <a:off x="7861518" y="7592992"/>
            <a:ext cx="1282745" cy="721544"/>
          </a:xfrm>
          <a:prstGeom prst="rect">
            <a:avLst/>
          </a:prstGeom>
        </p:spPr>
      </p:pic>
    </p:spTree>
    <p:extLst>
      <p:ext uri="{BB962C8B-B14F-4D97-AF65-F5344CB8AC3E}">
        <p14:creationId xmlns:p14="http://schemas.microsoft.com/office/powerpoint/2010/main" val="1586795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3CE3C96-39D3-CD82-AC5B-3D6108CC81D3}"/>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48558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568A-907C-4A2F-813D-C42EA7703B83}"/>
              </a:ext>
            </a:extLst>
          </p:cNvPr>
          <p:cNvSpPr>
            <a:spLocks noGrp="1"/>
          </p:cNvSpPr>
          <p:nvPr>
            <p:ph type="title"/>
          </p:nvPr>
        </p:nvSpPr>
        <p:spPr>
          <a:xfrm>
            <a:off x="838200" y="365125"/>
            <a:ext cx="10515600" cy="6205796"/>
          </a:xfrm>
        </p:spPr>
        <p:txBody>
          <a:bodyPr/>
          <a:lstStyle/>
          <a:p>
            <a:endParaRPr lang="en-GB"/>
          </a:p>
        </p:txBody>
      </p:sp>
      <p:sp>
        <p:nvSpPr>
          <p:cNvPr id="3" name="Content Placeholder 2">
            <a:extLst>
              <a:ext uri="{FF2B5EF4-FFF2-40B4-BE49-F238E27FC236}">
                <a16:creationId xmlns:a16="http://schemas.microsoft.com/office/drawing/2014/main" id="{6292AB5D-8FB1-40C6-858A-97DE9143DE58}"/>
              </a:ext>
            </a:extLst>
          </p:cNvPr>
          <p:cNvSpPr>
            <a:spLocks noGrp="1"/>
          </p:cNvSpPr>
          <p:nvPr>
            <p:ph idx="1"/>
          </p:nvPr>
        </p:nvSpPr>
        <p:spPr>
          <a:xfrm>
            <a:off x="838200" y="744279"/>
            <a:ext cx="10515600" cy="5432684"/>
          </a:xfrm>
        </p:spPr>
        <p:txBody>
          <a:bodyPr>
            <a:normAutofit fontScale="92500" lnSpcReduction="20000"/>
          </a:bodyPr>
          <a:lstStyle/>
          <a:p>
            <a:r>
              <a:rPr lang="en-GB" dirty="0"/>
              <a:t>It was only in May 1918, when a German ambassador had arrived in Moscow, and it was clear that the Treaty of Brest Litovsk was here to stay that the SRs decided that the time had come to take up arms against the Bolsheviks.</a:t>
            </a:r>
          </a:p>
          <a:p>
            <a:r>
              <a:rPr lang="en-GB" dirty="0"/>
              <a:t>This decision coincided with the ‘mutiny’ of the Czechoslovak Legion.</a:t>
            </a:r>
          </a:p>
          <a:p>
            <a:r>
              <a:rPr lang="en-GB" dirty="0"/>
              <a:t>Formed from Czech and Slovak POWs from the Austrian Army, the Czechoslovak Legion had been based near Kiev. As the German Army occupied Ukraine, so the Legion started to move towards Siberia and the Far East by train.</a:t>
            </a:r>
          </a:p>
          <a:p>
            <a:r>
              <a:rPr lang="en-GB" dirty="0"/>
              <a:t>Under pressure from the German ambassador, the Bolsheviks agreed to disarm the Legion, issuing an order to this effect on 15 May. On 21 May a conference of the Legion voted to resist disarmament and continue its journey by force if necessary.</a:t>
            </a:r>
          </a:p>
          <a:p>
            <a:r>
              <a:rPr lang="en-GB" dirty="0"/>
              <a:t>Large sections of the Legion were spread along the railways crossing the Volga region. The SRs realised the Legion’s new hostility to the Bolsheviks could be of help to them.</a:t>
            </a:r>
          </a:p>
          <a:p>
            <a:endParaRPr lang="en-GB" dirty="0"/>
          </a:p>
        </p:txBody>
      </p:sp>
    </p:spTree>
    <p:extLst>
      <p:ext uri="{BB962C8B-B14F-4D97-AF65-F5344CB8AC3E}">
        <p14:creationId xmlns:p14="http://schemas.microsoft.com/office/powerpoint/2010/main" val="308454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14D92-9B84-4AD3-84F5-DAEE40F62DF6}"/>
              </a:ext>
            </a:extLst>
          </p:cNvPr>
          <p:cNvSpPr>
            <a:spLocks noGrp="1"/>
          </p:cNvSpPr>
          <p:nvPr>
            <p:ph type="title"/>
          </p:nvPr>
        </p:nvSpPr>
        <p:spPr>
          <a:xfrm>
            <a:off x="614917" y="871869"/>
            <a:ext cx="10515600" cy="202019"/>
          </a:xfrm>
        </p:spPr>
        <p:txBody>
          <a:bodyPr>
            <a:normAutofit fontScale="90000"/>
          </a:bodyPr>
          <a:lstStyle/>
          <a:p>
            <a:endParaRPr lang="en-GB"/>
          </a:p>
        </p:txBody>
      </p:sp>
      <p:sp>
        <p:nvSpPr>
          <p:cNvPr id="3" name="Content Placeholder 2">
            <a:extLst>
              <a:ext uri="{FF2B5EF4-FFF2-40B4-BE49-F238E27FC236}">
                <a16:creationId xmlns:a16="http://schemas.microsoft.com/office/drawing/2014/main" id="{FC6FB364-59CA-474E-9BD8-8BA249E154E7}"/>
              </a:ext>
            </a:extLst>
          </p:cNvPr>
          <p:cNvSpPr>
            <a:spLocks noGrp="1"/>
          </p:cNvSpPr>
          <p:nvPr>
            <p:ph idx="1"/>
          </p:nvPr>
        </p:nvSpPr>
        <p:spPr>
          <a:xfrm>
            <a:off x="838200" y="1073888"/>
            <a:ext cx="10515600" cy="5251931"/>
          </a:xfrm>
        </p:spPr>
        <p:txBody>
          <a:bodyPr/>
          <a:lstStyle/>
          <a:p>
            <a:r>
              <a:rPr lang="en-GB" dirty="0"/>
              <a:t>At the very start of June 1918, the SR Constituent Assembly deputies for Samara formed an insurrectionary militia and made contact with the Czechoslovaks. On 8 June, in a joint action, Samara was seized and the SRs announced the formation of a new anti-Bolshevik Government, the Committee of the Constituent Assembly (</a:t>
            </a:r>
            <a:r>
              <a:rPr lang="en-GB" dirty="0" err="1"/>
              <a:t>Komuch</a:t>
            </a:r>
            <a:r>
              <a:rPr lang="en-GB" dirty="0"/>
              <a:t>).</a:t>
            </a:r>
          </a:p>
          <a:p>
            <a:r>
              <a:rPr lang="en-GB" dirty="0" err="1"/>
              <a:t>Komuch</a:t>
            </a:r>
            <a:r>
              <a:rPr lang="en-GB" dirty="0"/>
              <a:t> quickly formed a People’s Army. On 22 July it captured Simbirsk and by 10 August Kazan had fallen – Kazan was the town to which the Bolsheviks had evacuated the state treasury.</a:t>
            </a:r>
          </a:p>
          <a:p>
            <a:r>
              <a:rPr lang="en-GB" dirty="0"/>
              <a:t>On 2 August the British landed in Archangel – as Trotsky recalled, Soviet power hung by a thread.</a:t>
            </a:r>
          </a:p>
        </p:txBody>
      </p:sp>
    </p:spTree>
    <p:extLst>
      <p:ext uri="{BB962C8B-B14F-4D97-AF65-F5344CB8AC3E}">
        <p14:creationId xmlns:p14="http://schemas.microsoft.com/office/powerpoint/2010/main" val="407606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52BD8A-F4D4-43BA-B3D3-AFB1A4F2BB92}"/>
              </a:ext>
            </a:extLst>
          </p:cNvPr>
          <p:cNvPicPr>
            <a:picLocks noChangeAspect="1"/>
          </p:cNvPicPr>
          <p:nvPr/>
        </p:nvPicPr>
        <p:blipFill>
          <a:blip r:embed="rId2"/>
          <a:stretch>
            <a:fillRect/>
          </a:stretch>
        </p:blipFill>
        <p:spPr>
          <a:xfrm>
            <a:off x="701749" y="552893"/>
            <a:ext cx="10507329" cy="5910373"/>
          </a:xfrm>
          <a:prstGeom prst="rect">
            <a:avLst/>
          </a:prstGeom>
        </p:spPr>
      </p:pic>
    </p:spTree>
    <p:extLst>
      <p:ext uri="{BB962C8B-B14F-4D97-AF65-F5344CB8AC3E}">
        <p14:creationId xmlns:p14="http://schemas.microsoft.com/office/powerpoint/2010/main" val="1064740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7127-BC55-501A-8DA0-D8BFE010904F}"/>
              </a:ext>
            </a:extLst>
          </p:cNvPr>
          <p:cNvSpPr>
            <a:spLocks noGrp="1"/>
          </p:cNvSpPr>
          <p:nvPr>
            <p:ph type="title"/>
          </p:nvPr>
        </p:nvSpPr>
        <p:spPr>
          <a:xfrm>
            <a:off x="838200" y="365125"/>
            <a:ext cx="10515600" cy="442949"/>
          </a:xfrm>
        </p:spPr>
        <p:txBody>
          <a:bodyPr>
            <a:normAutofit fontScale="90000"/>
          </a:bodyPr>
          <a:lstStyle/>
          <a:p>
            <a:r>
              <a:rPr lang="en-GB" dirty="0"/>
              <a:t> </a:t>
            </a:r>
          </a:p>
        </p:txBody>
      </p:sp>
      <p:sp>
        <p:nvSpPr>
          <p:cNvPr id="3" name="Content Placeholder 2">
            <a:extLst>
              <a:ext uri="{FF2B5EF4-FFF2-40B4-BE49-F238E27FC236}">
                <a16:creationId xmlns:a16="http://schemas.microsoft.com/office/drawing/2014/main" id="{3D2E79F0-204F-5BD3-C48A-ADC89810AF10}"/>
              </a:ext>
            </a:extLst>
          </p:cNvPr>
          <p:cNvSpPr>
            <a:spLocks noGrp="1"/>
          </p:cNvSpPr>
          <p:nvPr>
            <p:ph idx="1"/>
          </p:nvPr>
        </p:nvSpPr>
        <p:spPr>
          <a:xfrm>
            <a:off x="838200" y="882502"/>
            <a:ext cx="10515600" cy="5294461"/>
          </a:xfrm>
        </p:spPr>
        <p:txBody>
          <a:bodyPr/>
          <a:lstStyle/>
          <a:p>
            <a:r>
              <a:rPr lang="en-GB" dirty="0"/>
              <a:t>With Trotsky at the head of an armed flotilla, the Red Army managed to recapture Kazan on 8 September.</a:t>
            </a:r>
          </a:p>
          <a:p>
            <a:r>
              <a:rPr lang="en-GB" dirty="0" err="1"/>
              <a:t>Komuch</a:t>
            </a:r>
            <a:r>
              <a:rPr lang="en-GB" dirty="0"/>
              <a:t> retreated from Samara to Ufa, and ultimately to Omsk.</a:t>
            </a:r>
          </a:p>
          <a:p>
            <a:r>
              <a:rPr lang="en-GB" dirty="0"/>
              <a:t>As it did so, the SRs rather reluctantly decided to form a coalition government with the liberals.</a:t>
            </a:r>
          </a:p>
          <a:p>
            <a:r>
              <a:rPr lang="en-GB" dirty="0"/>
              <a:t>But this concession enabled them to reorganise their People’s Army and by the start of November it was the turn of the Red Army to retreat.</a:t>
            </a:r>
          </a:p>
          <a:p>
            <a:r>
              <a:rPr lang="en-GB" dirty="0"/>
              <a:t>In particular, the Red Army was defeated at </a:t>
            </a:r>
            <a:r>
              <a:rPr lang="en-GB" dirty="0" err="1"/>
              <a:t>Belebei</a:t>
            </a:r>
            <a:r>
              <a:rPr lang="en-GB" dirty="0"/>
              <a:t>, reporting on 10 November “the enemy has launched an offensive with overwhelming force at </a:t>
            </a:r>
            <a:r>
              <a:rPr lang="en-GB" dirty="0" err="1"/>
              <a:t>Kandry</a:t>
            </a:r>
            <a:r>
              <a:rPr lang="en-GB" dirty="0"/>
              <a:t> station”, near the junction of the Simbirsk and Samara railway lines.</a:t>
            </a:r>
          </a:p>
        </p:txBody>
      </p:sp>
    </p:spTree>
    <p:extLst>
      <p:ext uri="{BB962C8B-B14F-4D97-AF65-F5344CB8AC3E}">
        <p14:creationId xmlns:p14="http://schemas.microsoft.com/office/powerpoint/2010/main" val="826434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E4B263-E589-46A0-A883-68DA1AFFD263}"/>
              </a:ext>
            </a:extLst>
          </p:cNvPr>
          <p:cNvPicPr>
            <a:picLocks noChangeAspect="1"/>
          </p:cNvPicPr>
          <p:nvPr/>
        </p:nvPicPr>
        <p:blipFill>
          <a:blip r:embed="rId2"/>
          <a:stretch>
            <a:fillRect/>
          </a:stretch>
        </p:blipFill>
        <p:spPr>
          <a:xfrm>
            <a:off x="925033" y="797442"/>
            <a:ext cx="9849291" cy="5540227"/>
          </a:xfrm>
          <a:prstGeom prst="rect">
            <a:avLst/>
          </a:prstGeom>
        </p:spPr>
      </p:pic>
    </p:spTree>
    <p:extLst>
      <p:ext uri="{BB962C8B-B14F-4D97-AF65-F5344CB8AC3E}">
        <p14:creationId xmlns:p14="http://schemas.microsoft.com/office/powerpoint/2010/main" val="3459990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8122-DA0E-4A5F-B427-8489912D9CF0}"/>
              </a:ext>
            </a:extLst>
          </p:cNvPr>
          <p:cNvSpPr>
            <a:spLocks noGrp="1"/>
          </p:cNvSpPr>
          <p:nvPr>
            <p:ph type="title"/>
          </p:nvPr>
        </p:nvSpPr>
        <p:spPr>
          <a:xfrm>
            <a:off x="838200" y="365126"/>
            <a:ext cx="10515600" cy="825722"/>
          </a:xfrm>
        </p:spPr>
        <p:txBody>
          <a:bodyPr>
            <a:normAutofit/>
          </a:bodyPr>
          <a:lstStyle/>
          <a:p>
            <a:r>
              <a:rPr lang="en-GB" sz="3200" dirty="0">
                <a:solidFill>
                  <a:srgbClr val="FF0000"/>
                </a:solidFill>
              </a:rPr>
              <a:t>Phase Two: The War against  White Counter-revolution</a:t>
            </a:r>
          </a:p>
        </p:txBody>
      </p:sp>
      <p:sp>
        <p:nvSpPr>
          <p:cNvPr id="3" name="Content Placeholder 2">
            <a:extLst>
              <a:ext uri="{FF2B5EF4-FFF2-40B4-BE49-F238E27FC236}">
                <a16:creationId xmlns:a16="http://schemas.microsoft.com/office/drawing/2014/main" id="{65A47496-A03B-41AE-AB78-954267E367AC}"/>
              </a:ext>
            </a:extLst>
          </p:cNvPr>
          <p:cNvSpPr>
            <a:spLocks noGrp="1"/>
          </p:cNvSpPr>
          <p:nvPr>
            <p:ph idx="1"/>
          </p:nvPr>
        </p:nvSpPr>
        <p:spPr>
          <a:xfrm>
            <a:off x="838200" y="1190848"/>
            <a:ext cx="10515600" cy="4986115"/>
          </a:xfrm>
        </p:spPr>
        <p:txBody>
          <a:bodyPr>
            <a:normAutofit fontScale="92500" lnSpcReduction="20000"/>
          </a:bodyPr>
          <a:lstStyle/>
          <a:p>
            <a:r>
              <a:rPr lang="en-GB" dirty="0"/>
              <a:t>Just as the People’s Army seemed to be turning the tables on the Red Army, during the night of 17-18 November Admiral Kolchak staged a coup in Omsk and overthrew </a:t>
            </a:r>
            <a:r>
              <a:rPr lang="en-GB" dirty="0" err="1"/>
              <a:t>Komuch</a:t>
            </a:r>
            <a:r>
              <a:rPr lang="en-GB" dirty="0"/>
              <a:t>, arresting and executing many SRs and establishing his dictatorship.</a:t>
            </a:r>
          </a:p>
          <a:p>
            <a:r>
              <a:rPr lang="en-GB" dirty="0"/>
              <a:t>Although the official stance of the SR Party was to be neutral in this new phase of the civil war, a major SR faction ‘the Ufa delegation’ decided to work with the Bolsheviks and against the Whites.</a:t>
            </a:r>
          </a:p>
          <a:p>
            <a:r>
              <a:rPr lang="en-GB" dirty="0"/>
              <a:t>The People’s Army either dissolved its units into the Siberian Army of Kolchak, or moved west and joined the Red Army.</a:t>
            </a:r>
          </a:p>
          <a:p>
            <a:r>
              <a:rPr lang="en-GB" dirty="0"/>
              <a:t>The Civil War was now about counter-revolution, not the return of the Tsar but the formation of a ‘firm government’. </a:t>
            </a:r>
          </a:p>
          <a:p>
            <a:r>
              <a:rPr lang="en-GB" dirty="0"/>
              <a:t>In White territory the rights of democratic bodies were curtailed and organisations like trade unions persecuted. Land, although not all land, would be restored to landlords, with peasants paying for the land allocated to them.</a:t>
            </a:r>
          </a:p>
        </p:txBody>
      </p:sp>
    </p:spTree>
    <p:extLst>
      <p:ext uri="{BB962C8B-B14F-4D97-AF65-F5344CB8AC3E}">
        <p14:creationId xmlns:p14="http://schemas.microsoft.com/office/powerpoint/2010/main" val="204056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C784-2048-42BF-BE96-C6334DD7B2C3}"/>
              </a:ext>
            </a:extLst>
          </p:cNvPr>
          <p:cNvSpPr>
            <a:spLocks noGrp="1"/>
          </p:cNvSpPr>
          <p:nvPr>
            <p:ph type="title"/>
          </p:nvPr>
        </p:nvSpPr>
        <p:spPr>
          <a:xfrm>
            <a:off x="838200" y="365125"/>
            <a:ext cx="10515600" cy="240931"/>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3F219FFF-862A-4178-A375-8547EE92E66A}"/>
              </a:ext>
            </a:extLst>
          </p:cNvPr>
          <p:cNvSpPr>
            <a:spLocks noGrp="1"/>
          </p:cNvSpPr>
          <p:nvPr>
            <p:ph idx="1"/>
          </p:nvPr>
        </p:nvSpPr>
        <p:spPr>
          <a:xfrm>
            <a:off x="838200" y="606056"/>
            <a:ext cx="10515600" cy="5570907"/>
          </a:xfrm>
        </p:spPr>
        <p:txBody>
          <a:bodyPr>
            <a:normAutofit fontScale="92500" lnSpcReduction="10000"/>
          </a:bodyPr>
          <a:lstStyle/>
          <a:p>
            <a:r>
              <a:rPr lang="en-GB" dirty="0"/>
              <a:t>A month after seizing power, Kolchak began to advance in mid-December along the Trans-Siberian railway, aiming for Perm and then Vyatka, where he hoped for a </a:t>
            </a:r>
            <a:r>
              <a:rPr lang="en-GB" dirty="0" err="1"/>
              <a:t>rendez-vous</a:t>
            </a:r>
            <a:r>
              <a:rPr lang="en-GB" dirty="0"/>
              <a:t> with the British. Perm was taken on 24-25 December.</a:t>
            </a:r>
          </a:p>
          <a:p>
            <a:r>
              <a:rPr lang="en-GB" dirty="0"/>
              <a:t>However, further south, the merger of the Red Army with units of the People’s Army had enabled Ufa to be taken by the Reds.</a:t>
            </a:r>
          </a:p>
          <a:p>
            <a:r>
              <a:rPr lang="en-GB" dirty="0"/>
              <a:t>On 3 March 1919 Kolchak renewed his offensive, making slow progress towards Vyatka, but much better progress in the south, where Ufa changed hands again as his forces neared the Volga.</a:t>
            </a:r>
          </a:p>
          <a:p>
            <a:r>
              <a:rPr lang="en-GB" dirty="0"/>
              <a:t>Then they stalled. By May a retreat had begun and by early June Ufa was in Red hands again. Further north, Vyatka had still not been taken by the start of June, and a fortnight later Kolchak’s troops were back in Perm, which the Red Army retook on 1 July.</a:t>
            </a:r>
          </a:p>
          <a:p>
            <a:r>
              <a:rPr lang="en-GB" dirty="0"/>
              <a:t>By mid-July all the mines, factories and railways of the Urals were back in Bolshevik hands.</a:t>
            </a:r>
          </a:p>
        </p:txBody>
      </p:sp>
    </p:spTree>
    <p:extLst>
      <p:ext uri="{BB962C8B-B14F-4D97-AF65-F5344CB8AC3E}">
        <p14:creationId xmlns:p14="http://schemas.microsoft.com/office/powerpoint/2010/main" val="403970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718C2F-1885-48CB-84E1-7D7547131BD1}"/>
              </a:ext>
            </a:extLst>
          </p:cNvPr>
          <p:cNvPicPr>
            <a:picLocks noChangeAspect="1"/>
          </p:cNvPicPr>
          <p:nvPr/>
        </p:nvPicPr>
        <p:blipFill>
          <a:blip r:embed="rId2"/>
          <a:stretch>
            <a:fillRect/>
          </a:stretch>
        </p:blipFill>
        <p:spPr>
          <a:xfrm>
            <a:off x="3775778" y="0"/>
            <a:ext cx="4640443" cy="6858000"/>
          </a:xfrm>
          <a:prstGeom prst="rect">
            <a:avLst/>
          </a:prstGeom>
        </p:spPr>
      </p:pic>
    </p:spTree>
    <p:extLst>
      <p:ext uri="{BB962C8B-B14F-4D97-AF65-F5344CB8AC3E}">
        <p14:creationId xmlns:p14="http://schemas.microsoft.com/office/powerpoint/2010/main" val="2154010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12CFE-F258-4AA9-B45E-DB1F3168E331}"/>
              </a:ext>
            </a:extLst>
          </p:cNvPr>
          <p:cNvSpPr>
            <a:spLocks noGrp="1"/>
          </p:cNvSpPr>
          <p:nvPr>
            <p:ph type="title"/>
          </p:nvPr>
        </p:nvSpPr>
        <p:spPr>
          <a:xfrm>
            <a:off x="838200" y="365126"/>
            <a:ext cx="10515600" cy="187768"/>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025F9DD2-045B-4595-8AC0-67FCF01E15CC}"/>
              </a:ext>
            </a:extLst>
          </p:cNvPr>
          <p:cNvSpPr>
            <a:spLocks noGrp="1"/>
          </p:cNvSpPr>
          <p:nvPr>
            <p:ph idx="1"/>
          </p:nvPr>
        </p:nvSpPr>
        <p:spPr>
          <a:xfrm>
            <a:off x="838200" y="701749"/>
            <a:ext cx="10515600" cy="5475214"/>
          </a:xfrm>
        </p:spPr>
        <p:txBody>
          <a:bodyPr>
            <a:normAutofit fontScale="92500" lnSpcReduction="20000"/>
          </a:bodyPr>
          <a:lstStyle/>
          <a:p>
            <a:r>
              <a:rPr lang="en-GB" dirty="0"/>
              <a:t>In summer 1919 the main focus of the Civil War turned to the south. The end of the First World War meant that British ships could sail into the Black Sea, far easier than sailing to Archangel or Vladivostok. General </a:t>
            </a:r>
            <a:r>
              <a:rPr lang="en-GB" dirty="0" err="1"/>
              <a:t>Denikin</a:t>
            </a:r>
            <a:r>
              <a:rPr lang="en-GB" dirty="0"/>
              <a:t>, while officially subservient to Admiral Kolchak, was thus in receipt of many British weapons, including tanks and aircraft.</a:t>
            </a:r>
          </a:p>
          <a:p>
            <a:r>
              <a:rPr lang="en-GB" dirty="0"/>
              <a:t>In June he began a rapid advance. On 25 June he captured Kharkov and on 30 June Tsaritsyn (Volgograd) and Ekaterinoslav (Dnepropetrovsk).</a:t>
            </a:r>
          </a:p>
          <a:p>
            <a:r>
              <a:rPr lang="en-GB" dirty="0"/>
              <a:t>A Red counter-attack followed, and on 5 September it looked as if Tsaritsyn would change hands again. But the Whites responded with a daring raid into Red territory, reaching Tambov before retreating.</a:t>
            </a:r>
          </a:p>
          <a:p>
            <a:r>
              <a:rPr lang="en-GB" dirty="0"/>
              <a:t>Thereafter, the Red retreat was resumed: Kursk fell on 25 September and on 14 October Orel was captured and Moscow was in sight.</a:t>
            </a:r>
          </a:p>
          <a:p>
            <a:r>
              <a:rPr lang="en-GB" dirty="0"/>
              <a:t>Yet on 20 October the Red Army retook Orel, four days later Voronezh changed hands and the battle for </a:t>
            </a:r>
            <a:r>
              <a:rPr lang="en-GB" dirty="0" err="1"/>
              <a:t>Kastornoe</a:t>
            </a:r>
            <a:r>
              <a:rPr lang="en-GB" dirty="0"/>
              <a:t> railway junction (on the railway to Kursk) began. After three bloody weeks, </a:t>
            </a:r>
            <a:r>
              <a:rPr lang="en-GB" dirty="0" err="1"/>
              <a:t>Denikin</a:t>
            </a:r>
            <a:r>
              <a:rPr lang="en-GB" dirty="0"/>
              <a:t> had to retreat to escape encirclement and his rout continued for the next two months.</a:t>
            </a:r>
          </a:p>
        </p:txBody>
      </p:sp>
    </p:spTree>
    <p:extLst>
      <p:ext uri="{BB962C8B-B14F-4D97-AF65-F5344CB8AC3E}">
        <p14:creationId xmlns:p14="http://schemas.microsoft.com/office/powerpoint/2010/main" val="4101248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8ACC5-6143-43DB-A8F7-134815854C86}"/>
              </a:ext>
            </a:extLst>
          </p:cNvPr>
          <p:cNvSpPr>
            <a:spLocks noGrp="1"/>
          </p:cNvSpPr>
          <p:nvPr>
            <p:ph type="title"/>
          </p:nvPr>
        </p:nvSpPr>
        <p:spPr>
          <a:xfrm>
            <a:off x="838200" y="365126"/>
            <a:ext cx="10515600" cy="559908"/>
          </a:xfrm>
        </p:spPr>
        <p:txBody>
          <a:bodyPr>
            <a:normAutofit/>
          </a:bodyPr>
          <a:lstStyle/>
          <a:p>
            <a:r>
              <a:rPr lang="en-GB" sz="3200" dirty="0"/>
              <a:t>Revolt in the Rear</a:t>
            </a:r>
          </a:p>
        </p:txBody>
      </p:sp>
      <p:sp>
        <p:nvSpPr>
          <p:cNvPr id="3" name="Content Placeholder 2">
            <a:extLst>
              <a:ext uri="{FF2B5EF4-FFF2-40B4-BE49-F238E27FC236}">
                <a16:creationId xmlns:a16="http://schemas.microsoft.com/office/drawing/2014/main" id="{53D4A7A4-A30B-4129-9A7A-BA765ADBE339}"/>
              </a:ext>
            </a:extLst>
          </p:cNvPr>
          <p:cNvSpPr>
            <a:spLocks noGrp="1"/>
          </p:cNvSpPr>
          <p:nvPr>
            <p:ph idx="1"/>
          </p:nvPr>
        </p:nvSpPr>
        <p:spPr>
          <a:xfrm>
            <a:off x="838200" y="1063256"/>
            <a:ext cx="10515600" cy="5113707"/>
          </a:xfrm>
        </p:spPr>
        <p:txBody>
          <a:bodyPr>
            <a:normAutofit/>
          </a:bodyPr>
          <a:lstStyle/>
          <a:p>
            <a:r>
              <a:rPr lang="en-GB" dirty="0"/>
              <a:t>The speed of </a:t>
            </a:r>
            <a:r>
              <a:rPr lang="en-GB" dirty="0" err="1"/>
              <a:t>Denikin’s</a:t>
            </a:r>
            <a:r>
              <a:rPr lang="en-GB" dirty="0"/>
              <a:t> retreat can only be understood if the situation in the rear is kept in mind.</a:t>
            </a:r>
          </a:p>
          <a:p>
            <a:r>
              <a:rPr lang="en-GB" dirty="0"/>
              <a:t>In Ukraine, </a:t>
            </a:r>
            <a:r>
              <a:rPr lang="en-GB" dirty="0" err="1"/>
              <a:t>Denikin’s</a:t>
            </a:r>
            <a:r>
              <a:rPr lang="en-GB" dirty="0"/>
              <a:t> forces faced constant harassment from the Anarchists of Ukraine led by Nestor </a:t>
            </a:r>
            <a:r>
              <a:rPr lang="en-GB" dirty="0" err="1"/>
              <a:t>Makhno</a:t>
            </a:r>
            <a:r>
              <a:rPr lang="en-GB" dirty="0"/>
              <a:t>. </a:t>
            </a:r>
          </a:p>
          <a:p>
            <a:r>
              <a:rPr lang="en-GB" dirty="0"/>
              <a:t>Further south there were the Black Sea Greens. These were SRs, among them survivors of Kolchak’s Omsk massacres, who since spring 1919, when </a:t>
            </a:r>
            <a:r>
              <a:rPr lang="en-GB" dirty="0" err="1"/>
              <a:t>Denikin</a:t>
            </a:r>
            <a:r>
              <a:rPr lang="en-GB" dirty="0"/>
              <a:t> had tried to enforce conscription, had waged a guerrilla war in the coastal mountains. When in January 1920 </a:t>
            </a:r>
            <a:r>
              <a:rPr lang="en-GB" dirty="0" err="1"/>
              <a:t>Denikin</a:t>
            </a:r>
            <a:r>
              <a:rPr lang="en-GB" dirty="0"/>
              <a:t> again tried to enforce conscription, a full-scale insurrection began.</a:t>
            </a:r>
          </a:p>
        </p:txBody>
      </p:sp>
    </p:spTree>
    <p:extLst>
      <p:ext uri="{BB962C8B-B14F-4D97-AF65-F5344CB8AC3E}">
        <p14:creationId xmlns:p14="http://schemas.microsoft.com/office/powerpoint/2010/main" val="50410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2F23D-A306-4D19-8A1F-BD37A2229D43}"/>
              </a:ext>
            </a:extLst>
          </p:cNvPr>
          <p:cNvSpPr>
            <a:spLocks noGrp="1"/>
          </p:cNvSpPr>
          <p:nvPr>
            <p:ph type="title"/>
          </p:nvPr>
        </p:nvSpPr>
        <p:spPr>
          <a:xfrm>
            <a:off x="838200" y="365126"/>
            <a:ext cx="10515600" cy="315912"/>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3D77601B-B91E-4A2A-913C-04AB73123A9F}"/>
              </a:ext>
            </a:extLst>
          </p:cNvPr>
          <p:cNvSpPr>
            <a:spLocks noGrp="1"/>
          </p:cNvSpPr>
          <p:nvPr>
            <p:ph idx="1"/>
          </p:nvPr>
        </p:nvSpPr>
        <p:spPr>
          <a:xfrm>
            <a:off x="838200" y="365126"/>
            <a:ext cx="10515600" cy="6269590"/>
          </a:xfrm>
        </p:spPr>
        <p:txBody>
          <a:bodyPr>
            <a:normAutofit/>
          </a:bodyPr>
          <a:lstStyle/>
          <a:p>
            <a:r>
              <a:rPr lang="en-GB" dirty="0"/>
              <a:t>It was the same in Siberia. Action to the rear of Kolchak’s army was again led by the SRs.</a:t>
            </a:r>
          </a:p>
          <a:p>
            <a:r>
              <a:rPr lang="en-GB" dirty="0"/>
              <a:t>In May 1919 the SR Central Committee instructed the Siberian SR Union to prepare to overthrow Kolchak. As Kolchak’s retreating army approached Irkutsk, the SRs staged an insurrection.</a:t>
            </a:r>
          </a:p>
          <a:p>
            <a:r>
              <a:rPr lang="en-GB" dirty="0"/>
              <a:t>Kolchak was captured by the SRs, who transferred him to the Bolsheviks when they got control of Irkutsk at the end of January 1920.</a:t>
            </a:r>
          </a:p>
          <a:p>
            <a:r>
              <a:rPr lang="en-GB" dirty="0"/>
              <a:t>The SRs also staged an insurrection in Krasnoyarsk. Indeed, in eastern Siberia, SR support was so strong that in April 1920 a Far Eastern Republic was established an SR Government.</a:t>
            </a:r>
          </a:p>
        </p:txBody>
      </p:sp>
    </p:spTree>
    <p:extLst>
      <p:ext uri="{BB962C8B-B14F-4D97-AF65-F5344CB8AC3E}">
        <p14:creationId xmlns:p14="http://schemas.microsoft.com/office/powerpoint/2010/main" val="2260506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629BA-F9D5-46FE-AEA4-DD12D994B168}"/>
              </a:ext>
            </a:extLst>
          </p:cNvPr>
          <p:cNvSpPr>
            <a:spLocks noGrp="1"/>
          </p:cNvSpPr>
          <p:nvPr>
            <p:ph type="title"/>
          </p:nvPr>
        </p:nvSpPr>
        <p:spPr>
          <a:xfrm>
            <a:off x="838200" y="365126"/>
            <a:ext cx="10515600" cy="538642"/>
          </a:xfrm>
        </p:spPr>
        <p:txBody>
          <a:bodyPr>
            <a:normAutofit fontScale="90000"/>
          </a:bodyPr>
          <a:lstStyle/>
          <a:p>
            <a:r>
              <a:rPr lang="en-GB" dirty="0">
                <a:solidFill>
                  <a:srgbClr val="FF0000"/>
                </a:solidFill>
              </a:rPr>
              <a:t>Phase Three: Peasant Insurgency</a:t>
            </a:r>
          </a:p>
        </p:txBody>
      </p:sp>
      <p:sp>
        <p:nvSpPr>
          <p:cNvPr id="3" name="Content Placeholder 2">
            <a:extLst>
              <a:ext uri="{FF2B5EF4-FFF2-40B4-BE49-F238E27FC236}">
                <a16:creationId xmlns:a16="http://schemas.microsoft.com/office/drawing/2014/main" id="{05D0A1B1-352D-4432-B36B-A3B9052954F4}"/>
              </a:ext>
            </a:extLst>
          </p:cNvPr>
          <p:cNvSpPr>
            <a:spLocks noGrp="1"/>
          </p:cNvSpPr>
          <p:nvPr>
            <p:ph idx="1"/>
          </p:nvPr>
        </p:nvSpPr>
        <p:spPr>
          <a:xfrm>
            <a:off x="838200" y="1222744"/>
            <a:ext cx="10515600" cy="5270130"/>
          </a:xfrm>
        </p:spPr>
        <p:txBody>
          <a:bodyPr>
            <a:normAutofit fontScale="92500" lnSpcReduction="20000"/>
          </a:bodyPr>
          <a:lstStyle/>
          <a:p>
            <a:r>
              <a:rPr lang="en-GB" dirty="0"/>
              <a:t>Three years after October, the White counter-revolution had been defeated. The ‘democratic counter-revolution’ had not. From autumn 1920 until the summer of 1921, the Bolsheviks faced determined peasant resistance.</a:t>
            </a:r>
          </a:p>
          <a:p>
            <a:r>
              <a:rPr lang="en-GB" dirty="0"/>
              <a:t>The cause of the unrest was the Bolsheviks’ continued use of grain requisitioning to feed the towns. The organisers of the unrest were remnants of the SR and Anarchist organisations.</a:t>
            </a:r>
          </a:p>
          <a:p>
            <a:r>
              <a:rPr lang="en-GB" dirty="0"/>
              <a:t>Unions of Toiling Peasantry, established by the SRs, organised unrest in Tambov, Voronezh, Saratov and Samara provinces on the Volga. </a:t>
            </a:r>
          </a:p>
          <a:p>
            <a:r>
              <a:rPr lang="en-GB" dirty="0"/>
              <a:t>The SR Peasant Union in Siberia co-ordinated insurrections in Omsk, Tyumen, Chelyabinsk and Ekaterinburg provinces. By April 1921 there were 165 large insurgent detachments operating in Russia, and 140 of these had clear SR leadership. </a:t>
            </a:r>
          </a:p>
          <a:p>
            <a:r>
              <a:rPr lang="en-GB" dirty="0"/>
              <a:t>In Ukraine, </a:t>
            </a:r>
            <a:r>
              <a:rPr lang="en-GB" dirty="0" err="1"/>
              <a:t>Makhno’s</a:t>
            </a:r>
            <a:r>
              <a:rPr lang="en-GB" dirty="0"/>
              <a:t> Anarchists continued to operate until the end of August 1921, at one point threatening to seize Kharkov and Ekaterinoslav.</a:t>
            </a:r>
          </a:p>
        </p:txBody>
      </p:sp>
    </p:spTree>
    <p:extLst>
      <p:ext uri="{BB962C8B-B14F-4D97-AF65-F5344CB8AC3E}">
        <p14:creationId xmlns:p14="http://schemas.microsoft.com/office/powerpoint/2010/main" val="1075495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412B1-800C-42F8-BD64-3CFC25DB7AFB}"/>
              </a:ext>
            </a:extLst>
          </p:cNvPr>
          <p:cNvSpPr>
            <a:spLocks noGrp="1"/>
          </p:cNvSpPr>
          <p:nvPr>
            <p:ph type="title"/>
          </p:nvPr>
        </p:nvSpPr>
        <p:spPr>
          <a:xfrm>
            <a:off x="838200" y="365126"/>
            <a:ext cx="10515600" cy="187768"/>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6FF7364A-1D14-44B4-8D55-9F78050FD1B0}"/>
              </a:ext>
            </a:extLst>
          </p:cNvPr>
          <p:cNvSpPr>
            <a:spLocks noGrp="1"/>
          </p:cNvSpPr>
          <p:nvPr>
            <p:ph idx="1"/>
          </p:nvPr>
        </p:nvSpPr>
        <p:spPr>
          <a:xfrm>
            <a:off x="838200" y="552894"/>
            <a:ext cx="10515600" cy="6103087"/>
          </a:xfrm>
        </p:spPr>
        <p:txBody>
          <a:bodyPr>
            <a:normAutofit/>
          </a:bodyPr>
          <a:lstStyle/>
          <a:p>
            <a:r>
              <a:rPr lang="en-GB" dirty="0"/>
              <a:t>Of these insurrections, the most threatening was that in Tambov led by Aleksandr Antonov. At one time 20,000 men belonged to his Partisan Army. At least 1,000 communist activists were killed by his forces.</a:t>
            </a:r>
          </a:p>
          <a:p>
            <a:r>
              <a:rPr lang="en-GB" dirty="0"/>
              <a:t>In December 1920, an insurrection had broken out in the Don country with the express intention of forming a bridge between the Antonov insurrection and that of </a:t>
            </a:r>
            <a:r>
              <a:rPr lang="en-GB" dirty="0" err="1"/>
              <a:t>Makhno</a:t>
            </a:r>
            <a:r>
              <a:rPr lang="en-GB" dirty="0"/>
              <a:t> in Ukraine.</a:t>
            </a:r>
          </a:p>
          <a:p>
            <a:r>
              <a:rPr lang="en-GB" dirty="0"/>
              <a:t>Further east, much of Western Siberia was in the hands of SR activists. In February 1921 the </a:t>
            </a:r>
            <a:r>
              <a:rPr lang="en-GB" dirty="0" err="1"/>
              <a:t>Tobolsk</a:t>
            </a:r>
            <a:r>
              <a:rPr lang="en-GB" dirty="0"/>
              <a:t> People’s Army held out for six weeks and held elections to ‘soviets without communists’. Just before </a:t>
            </a:r>
            <a:r>
              <a:rPr lang="en-GB" dirty="0" err="1"/>
              <a:t>Tobolsk</a:t>
            </a:r>
            <a:r>
              <a:rPr lang="en-GB" dirty="0"/>
              <a:t> was recaptured by the Bolsheviks on 8 April, a delegation from Antonov’s forces arrived to offer assistance.</a:t>
            </a:r>
          </a:p>
          <a:p>
            <a:endParaRPr lang="en-GB" dirty="0"/>
          </a:p>
          <a:p>
            <a:endParaRPr lang="en-GB" dirty="0"/>
          </a:p>
        </p:txBody>
      </p:sp>
    </p:spTree>
    <p:extLst>
      <p:ext uri="{BB962C8B-B14F-4D97-AF65-F5344CB8AC3E}">
        <p14:creationId xmlns:p14="http://schemas.microsoft.com/office/powerpoint/2010/main" val="1552245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63CB-941C-47B9-B6D9-0D24A6A2A183}"/>
              </a:ext>
            </a:extLst>
          </p:cNvPr>
          <p:cNvSpPr>
            <a:spLocks noGrp="1"/>
          </p:cNvSpPr>
          <p:nvPr>
            <p:ph type="title"/>
          </p:nvPr>
        </p:nvSpPr>
        <p:spPr>
          <a:xfrm>
            <a:off x="838200" y="365125"/>
            <a:ext cx="10515600" cy="581173"/>
          </a:xfrm>
        </p:spPr>
        <p:txBody>
          <a:bodyPr>
            <a:normAutofit/>
          </a:bodyPr>
          <a:lstStyle/>
          <a:p>
            <a:r>
              <a:rPr lang="en-GB" sz="3200" dirty="0"/>
              <a:t>The Bolshevik Response</a:t>
            </a:r>
          </a:p>
        </p:txBody>
      </p:sp>
      <p:sp>
        <p:nvSpPr>
          <p:cNvPr id="3" name="Content Placeholder 2">
            <a:extLst>
              <a:ext uri="{FF2B5EF4-FFF2-40B4-BE49-F238E27FC236}">
                <a16:creationId xmlns:a16="http://schemas.microsoft.com/office/drawing/2014/main" id="{76299D72-1D2A-4F2A-9688-5D9FF3973BC3}"/>
              </a:ext>
            </a:extLst>
          </p:cNvPr>
          <p:cNvSpPr>
            <a:spLocks noGrp="1"/>
          </p:cNvSpPr>
          <p:nvPr>
            <p:ph idx="1"/>
          </p:nvPr>
        </p:nvSpPr>
        <p:spPr>
          <a:xfrm>
            <a:off x="838200" y="1105786"/>
            <a:ext cx="10515600" cy="5071177"/>
          </a:xfrm>
        </p:spPr>
        <p:txBody>
          <a:bodyPr>
            <a:normAutofit fontScale="92500" lnSpcReduction="10000"/>
          </a:bodyPr>
          <a:lstStyle/>
          <a:p>
            <a:r>
              <a:rPr lang="en-GB" dirty="0"/>
              <a:t>In March 1921 the Tenth Party Congress introduced NEP with its ‘tax in kind’. </a:t>
            </a:r>
          </a:p>
          <a:p>
            <a:r>
              <a:rPr lang="en-GB" dirty="0"/>
              <a:t>The Tenth Party Congress also reinforced the Bolshevik dictatorship by banning party factions.</a:t>
            </a:r>
          </a:p>
          <a:p>
            <a:r>
              <a:rPr lang="en-GB" dirty="0"/>
              <a:t>In 1922 the SR leadership was put on trial.</a:t>
            </a:r>
          </a:p>
          <a:p>
            <a:r>
              <a:rPr lang="en-GB" dirty="0"/>
              <a:t>As well as making no political concessions to the peasantry, the Bolsheviks used force to suppress peasant unrest.</a:t>
            </a:r>
          </a:p>
          <a:p>
            <a:r>
              <a:rPr lang="en-GB" dirty="0"/>
              <a:t>For example, when the Red Army took back control of Tambov region, it used terror tactics. Allegations of gas being used have never been confirmed, but at least 600 hostages were shot and 30,000 people exiled. </a:t>
            </a:r>
          </a:p>
          <a:p>
            <a:r>
              <a:rPr lang="en-GB" dirty="0"/>
              <a:t>As Paul Dukes said – this was a three-way struggle. By the end of 1921, the Bolsheviks had defeated both White counter-revolution and the ‘democratic counter-revolution’ of popular insurgency.</a:t>
            </a:r>
          </a:p>
        </p:txBody>
      </p:sp>
    </p:spTree>
    <p:extLst>
      <p:ext uri="{BB962C8B-B14F-4D97-AF65-F5344CB8AC3E}">
        <p14:creationId xmlns:p14="http://schemas.microsoft.com/office/powerpoint/2010/main" val="1675236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3011</TotalTime>
  <Words>1861</Words>
  <Application>Microsoft Office PowerPoint</Application>
  <PresentationFormat>Widescreen</PresentationFormat>
  <Paragraphs>67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Russia’s Civil War</vt:lpstr>
      <vt:lpstr>PowerPoint Presentation</vt:lpstr>
      <vt:lpstr>My book</vt:lpstr>
      <vt:lpstr>Phase One: The War with the SRs, the Democratic Counter-revolution</vt:lpstr>
      <vt:lpstr>PowerPoint Presentation</vt:lpstr>
      <vt:lpstr>PowerPoint Presentation</vt:lpstr>
      <vt:lpstr>PowerPoint Presentation</vt:lpstr>
      <vt:lpstr>PowerPoint Presentation</vt:lpstr>
      <vt:lpstr> </vt:lpstr>
      <vt:lpstr>PowerPoint Presentation</vt:lpstr>
      <vt:lpstr>Phase Two: The War against  White Counter-revolution</vt:lpstr>
      <vt:lpstr>PowerPoint Presentation</vt:lpstr>
      <vt:lpstr>PowerPoint Presentation</vt:lpstr>
      <vt:lpstr>PowerPoint Presentation</vt:lpstr>
      <vt:lpstr>Revolt in the Rear</vt:lpstr>
      <vt:lpstr>PowerPoint Presentation</vt:lpstr>
      <vt:lpstr>Phase Three: Peasant Insurgency</vt:lpstr>
      <vt:lpstr>PowerPoint Presentation</vt:lpstr>
      <vt:lpstr>The Bolshevik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Russia’s Civil Wars</dc:title>
  <dc:creator>Diana Swain</dc:creator>
  <cp:lastModifiedBy>Mary Feerick</cp:lastModifiedBy>
  <cp:revision>18</cp:revision>
  <dcterms:created xsi:type="dcterms:W3CDTF">2022-03-16T12:37:03Z</dcterms:created>
  <dcterms:modified xsi:type="dcterms:W3CDTF">2024-03-27T11:32:46Z</dcterms:modified>
</cp:coreProperties>
</file>